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15.xml" ContentType="application/vnd.openxmlformats-officedocument.presentationml.slideLayout+xml"/>
  <Override PartName="/ppt/slides/slide21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presProps" Target="presProps.xml" /><Relationship Id="rId27" Type="http://schemas.openxmlformats.org/officeDocument/2006/relationships/tableStyles" Target="tableStyles.xml" /><Relationship Id="rId28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 Slaydı" preserve="0" showMasterPhAnim="0" type="title" userDrawn="1">
  <p:cSld name="TITL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" name="Google Shape;43;p48" hidden="0"/>
          <p:cNvSpPr txBox="1">
            <a:spLocks noGrp="1"/>
          </p:cNvSpPr>
          <p:nvPr isPhoto="0" userDrawn="0">
            <p:ph type="ctrTitle" hasCustomPrompt="0"/>
          </p:nvPr>
        </p:nvSpPr>
        <p:spPr bwMode="auto">
          <a:xfrm>
            <a:off x="2589213" y="2514600"/>
            <a:ext cx="8915399" cy="2262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4" name="Google Shape;44;p48" hidden="0"/>
          <p:cNvSpPr txBox="1"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2589213" y="4777379"/>
            <a:ext cx="8915399" cy="112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5" name="Google Shape;45;p48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" name="Google Shape;46;p48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7" name="Google Shape;47;p48" hidden="0"/>
          <p:cNvSpPr/>
          <p:nvPr isPhoto="0" userDrawn="0"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l" t="t" r="r" b="b"/>
            <a:pathLst>
              <a:path w="372" h="166" fill="norm" stroke="1" extrusionOk="0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48" name="Google Shape;48;p48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529540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 ve Resim Yazısı" preserve="0" showMasterPhAnim="0" userDrawn="1">
  <p:cSld name="Başlık ve Resim Yazısı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" name="Google Shape;109;p57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2" y="609600"/>
            <a:ext cx="8915399" cy="311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0" name="Google Shape;110;p57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11" name="Google Shape;111;p57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2" name="Google Shape;112;p57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3" name="Google Shape;113;p57" hidden="0"/>
          <p:cNvSpPr/>
          <p:nvPr isPhoto="0" userDrawn="0"/>
        </p:nvSpPr>
        <p:spPr bwMode="auto">
          <a:xfrm rot="10800000" flipH="1">
            <a:off x="-4189" y="31781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4" name="Google Shape;114;p57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Resim Yazılı Alıntı" preserve="0" showMasterPhAnim="0" userDrawn="1">
  <p:cSld name="Resim Yazılı Alıntı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" name="Google Shape;116;p58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7" name="Google Shape;117;p58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3275012" y="3505199"/>
            <a:ext cx="753655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8" name="Google Shape;118;p58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2589212" y="4354046"/>
            <a:ext cx="8915399" cy="155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19" name="Google Shape;119;p58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0" name="Google Shape;120;p58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1" name="Google Shape;121;p58" hidden="0"/>
          <p:cNvSpPr/>
          <p:nvPr isPhoto="0" userDrawn="0"/>
        </p:nvSpPr>
        <p:spPr bwMode="auto">
          <a:xfrm rot="10800000" flipH="1">
            <a:off x="-4189" y="31781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22" name="Google Shape;122;p58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123" name="Google Shape;123;p58" hidden="0"/>
          <p:cNvSpPr txBox="1"/>
          <p:nvPr isPhoto="0" userDrawn="0"/>
        </p:nvSpPr>
        <p:spPr bwMode="auto">
          <a:xfrm>
            <a:off x="2467651" y="648005"/>
            <a:ext cx="609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sz="8000">
                <a:solidFill>
                  <a:schemeClr val="accent1"/>
                </a:solidFill>
                <a:latin typeface="Arial"/>
                <a:ea typeface="Arial"/>
                <a:cs typeface="Arial"/>
              </a:rPr>
              <a:t>“</a:t>
            </a:r>
            <a:endParaRPr/>
          </a:p>
        </p:txBody>
      </p:sp>
      <p:sp>
        <p:nvSpPr>
          <p:cNvPr id="124" name="Google Shape;124;p58" hidden="0"/>
          <p:cNvSpPr txBox="1"/>
          <p:nvPr isPhoto="0" userDrawn="0"/>
        </p:nvSpPr>
        <p:spPr bwMode="auto">
          <a:xfrm>
            <a:off x="11114852" y="2905306"/>
            <a:ext cx="609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sz="8000">
                <a:solidFill>
                  <a:schemeClr val="accent1"/>
                </a:solidFill>
                <a:latin typeface="Arial"/>
                <a:ea typeface="Arial"/>
                <a:cs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İsim Kartı" preserve="0" showMasterPhAnim="0" userDrawn="1">
  <p:cSld name="İsim Kartı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" name="Google Shape;126;p59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3" y="2438400"/>
            <a:ext cx="8915400" cy="272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7" name="Google Shape;127;p59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8" name="Google Shape;128;p59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9" name="Google Shape;129;p59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0" name="Google Shape;130;p59" hidden="0"/>
          <p:cNvSpPr/>
          <p:nvPr isPhoto="0" userDrawn="0"/>
        </p:nvSpPr>
        <p:spPr bwMode="auto">
          <a:xfrm rot="10800000" flipH="1">
            <a:off x="-4189" y="491172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1" name="Google Shape;131;p59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Alıntı İsim Kartı" preserve="0" showMasterPhAnim="0" userDrawn="1">
  <p:cSld name="Alıntı İsim Kartı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" name="Google Shape;133;p60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849949" y="609600"/>
            <a:ext cx="8393926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4" name="Google Shape;134;p60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5" name="Google Shape;135;p60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6" name="Google Shape;136;p60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7" name="Google Shape;137;p60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8" name="Google Shape;138;p60" hidden="0"/>
          <p:cNvSpPr/>
          <p:nvPr isPhoto="0" userDrawn="0"/>
        </p:nvSpPr>
        <p:spPr bwMode="auto">
          <a:xfrm rot="10800000" flipH="1">
            <a:off x="-4189" y="491172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9" name="Google Shape;139;p60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140" name="Google Shape;140;p60" hidden="0"/>
          <p:cNvSpPr txBox="1"/>
          <p:nvPr isPhoto="0" userDrawn="0"/>
        </p:nvSpPr>
        <p:spPr bwMode="auto">
          <a:xfrm>
            <a:off x="2467651" y="648005"/>
            <a:ext cx="609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sz="8000">
                <a:solidFill>
                  <a:schemeClr val="accent1"/>
                </a:solidFill>
                <a:latin typeface="Arial"/>
                <a:ea typeface="Arial"/>
                <a:cs typeface="Arial"/>
              </a:rPr>
              <a:t>“</a:t>
            </a:r>
            <a:endParaRPr/>
          </a:p>
        </p:txBody>
      </p:sp>
      <p:sp>
        <p:nvSpPr>
          <p:cNvPr id="141" name="Google Shape;141;p60" hidden="0"/>
          <p:cNvSpPr txBox="1"/>
          <p:nvPr isPhoto="0" userDrawn="0"/>
        </p:nvSpPr>
        <p:spPr bwMode="auto">
          <a:xfrm>
            <a:off x="11114852" y="2905306"/>
            <a:ext cx="6096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sz="8000">
                <a:solidFill>
                  <a:schemeClr val="accent1"/>
                </a:solidFill>
                <a:latin typeface="Arial"/>
                <a:ea typeface="Arial"/>
                <a:cs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Doğru veya Yanlış" preserve="0" showMasterPhAnim="0" userDrawn="1">
  <p:cSld name="Doğru veya Yanlış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" name="Google Shape;143;p61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2" y="627407"/>
            <a:ext cx="8915399" cy="2880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800"/>
              <a:buFont typeface="Century Gothic"/>
              <a:buNone/>
              <a:defRPr sz="4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4" name="Google Shape;144;p61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4343400"/>
            <a:ext cx="8915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00"/>
              <a:buFont typeface="Century Gothic"/>
              <a:buNone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5" name="Google Shape;145;p61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2589213" y="5181600"/>
            <a:ext cx="8915400" cy="72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>
                <a:solidFill>
                  <a:srgbClr val="595959"/>
                </a:solidFill>
              </a:defRPr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6" name="Google Shape;146;p61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7" name="Google Shape;147;p61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8" name="Google Shape;148;p61" hidden="0"/>
          <p:cNvSpPr/>
          <p:nvPr isPhoto="0" userDrawn="0"/>
        </p:nvSpPr>
        <p:spPr bwMode="auto">
          <a:xfrm rot="10800000" flipH="1">
            <a:off x="-4189" y="491172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49" name="Google Shape;149;p61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 ve Dikey Metin" preserve="0" showMasterPhAnim="0" type="vertTx" userDrawn="1">
  <p:cSld name="VERTICAL_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" name="Google Shape;151;p62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2" name="Google Shape;152;p62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 rot="5400000">
            <a:off x="5103812" y="-381000"/>
            <a:ext cx="3886200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3" name="Google Shape;153;p62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4" name="Google Shape;154;p62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" name="Google Shape;155;p62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56" name="Google Shape;156;p62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Dikey Başlık ve Metin" preserve="0" showMasterPhAnim="0" type="vertTitleAndTx" userDrawn="1">
  <p:cSld name="VERTICAL_TITLE_AND_VERTICAL_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" name="Google Shape;158;p63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 rot="5400000">
            <a:off x="7756704" y="2165513"/>
            <a:ext cx="5283817" cy="220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9" name="Google Shape;159;p63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 rot="5400000">
            <a:off x="3185803" y="30814"/>
            <a:ext cx="5283817" cy="6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0" name="Google Shape;160;p63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1" name="Google Shape;161;p63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2" name="Google Shape;162;p63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63" name="Google Shape;163;p63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 ve İçerik" preserve="0" showMasterPhAnim="0" type="obj" userDrawn="1">
  <p:cSld name="OBJEC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" name="Google Shape;50;p49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5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1" name="Google Shape;51;p49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2133600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2" name="Google Shape;52;p49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3" name="Google Shape;53;p49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4" name="Google Shape;54;p49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55" name="Google Shape;55;p49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ölüm Üst Bilgisi" preserve="0" showMasterPhAnim="0" type="secHead" userDrawn="1">
  <p:cSld name="SECTION_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" name="Google Shape;57;p50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2" y="2058750"/>
            <a:ext cx="8915399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8" name="Google Shape;58;p50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3530129"/>
            <a:ext cx="891539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595959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59" name="Google Shape;59;p50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0" name="Google Shape;60;p50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1" name="Google Shape;61;p50" hidden="0"/>
          <p:cNvSpPr/>
          <p:nvPr isPhoto="0" userDrawn="0"/>
        </p:nvSpPr>
        <p:spPr bwMode="auto">
          <a:xfrm rot="10800000" flipH="1">
            <a:off x="-4189" y="31781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2" name="Google Shape;62;p50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3244139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İki İçerik" preserve="0" showMasterPhAnim="0" type="twoObj" userDrawn="1">
  <p:cSld name="TWO_OBJECTS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" name="Google Shape;64;p51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5" name="Google Shape;65;p51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2133600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6" name="Google Shape;66;p51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7190747" y="2126222"/>
            <a:ext cx="4313864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7" name="Google Shape;67;p51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8" name="Google Shape;68;p51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9" name="Google Shape;69;p51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70" name="Google Shape;70;p51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Karşılaştırma" preserve="0" showMasterPhAnim="0" type="twoTxTwoObj" userDrawn="1">
  <p:cSld name="TWO_OBJECTS_WITH_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" name="Google Shape;72;p52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3" name="Google Shape;73;p52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939373" y="1972703"/>
            <a:ext cx="399273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74" name="Google Shape;74;p52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2589212" y="2548966"/>
            <a:ext cx="4342893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5" name="Google Shape;75;p52" hidden="0"/>
          <p:cNvSpPr txBox="1">
            <a:spLocks noGrp="1"/>
          </p:cNvSpPr>
          <p:nvPr isPhoto="0" userDrawn="0">
            <p:ph type="body" idx="3" hasCustomPrompt="0"/>
          </p:nvPr>
        </p:nvSpPr>
        <p:spPr bwMode="auto">
          <a:xfrm>
            <a:off x="7506629" y="1969475"/>
            <a:ext cx="399900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pPr>
              <a:defRPr/>
            </a:pPr>
            <a:endParaRPr/>
          </a:p>
        </p:txBody>
      </p:sp>
      <p:sp>
        <p:nvSpPr>
          <p:cNvPr id="76" name="Google Shape;76;p52" hidden="0"/>
          <p:cNvSpPr txBox="1">
            <a:spLocks noGrp="1"/>
          </p:cNvSpPr>
          <p:nvPr isPhoto="0" userDrawn="0">
            <p:ph type="body" idx="4" hasCustomPrompt="0"/>
          </p:nvPr>
        </p:nvSpPr>
        <p:spPr bwMode="auto">
          <a:xfrm>
            <a:off x="7166957" y="2545738"/>
            <a:ext cx="4338674" cy="3354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7" name="Google Shape;77;p52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8" name="Google Shape;78;p52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9" name="Google Shape;79;p52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0" name="Google Shape;80;p52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Yalnızca Başlık" preserve="0" showMasterPhAnim="0" type="titleOnly" userDrawn="1">
  <p:cSld name="TITLE_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2" name="Google Shape;82;p53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3" name="Google Shape;83;p53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4" name="Google Shape;84;p53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5" name="Google Shape;85;p53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86" name="Google Shape;86;p53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oş" preserve="0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8" name="Google Shape;88;p54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9" name="Google Shape;89;p54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0" name="Google Shape;90;p54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1" name="Google Shape;91;p54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lı İçerik" preserve="0" showMasterPhAnim="0" type="objTx" userDrawn="1">
  <p:cSld name="OBJECT_WITH_CAPTION_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" name="Google Shape;93;p55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2" y="446088"/>
            <a:ext cx="3505199" cy="976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2000"/>
              <a:buFont typeface="Century Gothic"/>
              <a:buNone/>
              <a:defRPr sz="20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4" name="Google Shape;94;p55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6323012" y="446088"/>
            <a:ext cx="5181600" cy="5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1pPr>
            <a:lvl2pPr marL="914400" lvl="1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2pPr>
            <a:lvl3pPr marL="1371600" lvl="2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5" name="Google Shape;95;p55" hidden="0"/>
          <p:cNvSpPr txBox="1">
            <a:spLocks noGrp="1"/>
          </p:cNvSpPr>
          <p:nvPr isPhoto="0" userDrawn="0">
            <p:ph type="body" idx="2" hasCustomPrompt="0"/>
          </p:nvPr>
        </p:nvSpPr>
        <p:spPr bwMode="auto">
          <a:xfrm>
            <a:off x="2589212" y="1598613"/>
            <a:ext cx="3505199" cy="4262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pPr>
              <a:defRPr/>
            </a:pPr>
            <a:endParaRPr/>
          </a:p>
        </p:txBody>
      </p:sp>
      <p:sp>
        <p:nvSpPr>
          <p:cNvPr id="96" name="Google Shape;96;p55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7" name="Google Shape;97;p55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8" name="Google Shape;98;p55" hidden="0"/>
          <p:cNvSpPr/>
          <p:nvPr isPhoto="0" userDrawn="0"/>
        </p:nvSpPr>
        <p:spPr bwMode="auto">
          <a:xfrm rot="10800000" flipH="1">
            <a:off x="-4189" y="71437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99" name="Google Shape;99;p55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Başlıklı Resim" preserve="0" showMasterPhAnim="0" type="picTx" userDrawn="1">
  <p:cSld name="PICTURE_WITH_CAPTION_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" name="Google Shape;101;p5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89213" y="4800600"/>
            <a:ext cx="8915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2400"/>
              <a:buFont typeface="Century Gothic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2" name="Google Shape;102;p56" hidden="0"/>
          <p:cNvSpPr>
            <a:spLocks noGrp="1"/>
          </p:cNvSpPr>
          <p:nvPr isPhoto="0" userDrawn="0">
            <p:ph type="pic" idx="2" hasCustomPrompt="0"/>
          </p:nvPr>
        </p:nvSpPr>
        <p:spPr bwMode="auto">
          <a:xfrm>
            <a:off x="2589212" y="634965"/>
            <a:ext cx="8915400" cy="3854970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5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3" y="5367338"/>
            <a:ext cx="8915400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pPr>
              <a:defRPr/>
            </a:pPr>
            <a:endParaRPr/>
          </a:p>
        </p:txBody>
      </p:sp>
      <p:sp>
        <p:nvSpPr>
          <p:cNvPr id="104" name="Google Shape;104;p56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5" name="Google Shape;105;p56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6" name="Google Shape;106;p56" hidden="0"/>
          <p:cNvSpPr/>
          <p:nvPr isPhoto="0" userDrawn="0"/>
        </p:nvSpPr>
        <p:spPr bwMode="auto">
          <a:xfrm rot="10800000" flipH="1">
            <a:off x="-4189" y="4911725"/>
            <a:ext cx="1588526" cy="507296"/>
          </a:xfrm>
          <a:custGeom>
            <a:avLst/>
            <a:gdLst/>
            <a:ahLst/>
            <a:cxnLst/>
            <a:rect l="l" t="t" r="r" b="b"/>
            <a:pathLst>
              <a:path w="9248" h="10000" fill="norm" stroke="1" extrusionOk="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07" name="Google Shape;107;p5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983087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gradFill>
          <a:gsLst>
            <a:gs pos="0">
              <a:srgbClr val="FFFFFF"/>
            </a:gs>
            <a:gs pos="100000">
              <a:srgbClr val="C4DCE3"/>
            </a:gs>
          </a:gsLst>
          <a:lin ang="5400000" scaled="0"/>
        </a:gra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0" name="Google Shape;10;p47" hidden="0"/>
          <p:cNvGrpSpPr/>
          <p:nvPr isPhoto="0" userDrawn="0"/>
        </p:nvGrpSpPr>
        <p:grpSpPr bwMode="auto"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11" name="Google Shape;11;p47" hidden="0"/>
            <p:cNvSpPr/>
            <p:nvPr isPhoto="0" userDrawn="0"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l" t="t" r="r" b="b"/>
              <a:pathLst>
                <a:path w="22" h="136" fill="norm" stroke="1" extrusionOk="0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2" name="Google Shape;12;p47" hidden="0"/>
            <p:cNvSpPr/>
            <p:nvPr isPhoto="0" userDrawn="0"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l" t="t" r="r" b="b"/>
              <a:pathLst>
                <a:path w="140" h="504" fill="norm" stroke="1" extrusionOk="0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3" name="Google Shape;13;p47" hidden="0"/>
            <p:cNvSpPr/>
            <p:nvPr isPhoto="0" userDrawn="0"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l" t="t" r="r" b="b"/>
              <a:pathLst>
                <a:path w="132" h="308" fill="norm" stroke="1" extrusionOk="0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4" name="Google Shape;14;p47" hidden="0"/>
            <p:cNvSpPr/>
            <p:nvPr isPhoto="0" userDrawn="0"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l" t="t" r="r" b="b"/>
              <a:pathLst>
                <a:path w="37" h="79" fill="norm" stroke="1" extrusionOk="0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5" name="Google Shape;15;p47" hidden="0"/>
            <p:cNvSpPr/>
            <p:nvPr isPhoto="0" userDrawn="0"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l" t="t" r="r" b="b"/>
              <a:pathLst>
                <a:path w="178" h="722" fill="norm" stroke="1" extrusionOk="0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6" name="Google Shape;16;p47" hidden="0"/>
            <p:cNvSpPr/>
            <p:nvPr isPhoto="0" userDrawn="0"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l" t="t" r="r" b="b"/>
              <a:pathLst>
                <a:path w="23" h="635" fill="norm" stroke="1" extrusionOk="0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7" name="Google Shape;17;p47" hidden="0"/>
            <p:cNvSpPr/>
            <p:nvPr isPhoto="0" userDrawn="0"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l" t="t" r="r" b="b"/>
              <a:pathLst>
                <a:path w="17" h="107" fill="norm" stroke="1" extrusionOk="0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8" name="Google Shape;18;p47" hidden="0"/>
            <p:cNvSpPr/>
            <p:nvPr isPhoto="0" userDrawn="0"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l" t="t" r="r" b="b"/>
              <a:pathLst>
                <a:path w="41" h="222" fill="norm" stroke="1" extrusionOk="0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19" name="Google Shape;19;p47" hidden="0"/>
            <p:cNvSpPr/>
            <p:nvPr isPhoto="0" userDrawn="0"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l" t="t" r="r" b="b"/>
              <a:pathLst>
                <a:path w="450" h="878" fill="norm" stroke="1" extrusionOk="0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0" name="Google Shape;20;p47" hidden="0"/>
            <p:cNvSpPr/>
            <p:nvPr isPhoto="0" userDrawn="0"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l" t="t" r="r" b="b"/>
              <a:pathLst>
                <a:path w="35" h="73" fill="norm" stroke="1" extrusionOk="0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1" name="Google Shape;21;p47" hidden="0"/>
            <p:cNvSpPr/>
            <p:nvPr isPhoto="0" userDrawn="0"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fill="norm" stroke="1" extrusionOk="0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2" name="Google Shape;22;p47" hidden="0"/>
            <p:cNvSpPr/>
            <p:nvPr isPhoto="0" userDrawn="0"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l" t="t" r="r" b="b"/>
              <a:pathLst>
                <a:path w="52" h="135" fill="norm" stroke="1" extrusionOk="0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23" name="Google Shape;23;p47" hidden="0"/>
          <p:cNvGrpSpPr/>
          <p:nvPr isPhoto="0" userDrawn="0"/>
        </p:nvGrpSpPr>
        <p:grpSpPr bwMode="auto"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24" name="Google Shape;24;p47" hidden="0"/>
            <p:cNvSpPr/>
            <p:nvPr isPhoto="0" userDrawn="0"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l" t="t" r="r" b="b"/>
              <a:pathLst>
                <a:path w="103" h="920" fill="norm" stroke="1" extrusionOk="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5" name="Google Shape;25;p47" hidden="0"/>
            <p:cNvSpPr/>
            <p:nvPr isPhoto="0" userDrawn="0"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l" t="t" r="r" b="b"/>
              <a:pathLst>
                <a:path w="88" h="330" fill="norm" stroke="1" extrusionOk="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6" name="Google Shape;26;p47" hidden="0"/>
            <p:cNvSpPr/>
            <p:nvPr isPhoto="0" userDrawn="0"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l" t="t" r="r" b="b"/>
              <a:pathLst>
                <a:path w="90" h="207" fill="norm" stroke="1" extrusionOk="0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7" name="Google Shape;27;p47" hidden="0"/>
            <p:cNvSpPr/>
            <p:nvPr isPhoto="0" userDrawn="0"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l" t="t" r="r" b="b"/>
              <a:pathLst>
                <a:path w="115" h="467" fill="norm" stroke="1" extrusionOk="0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8" name="Google Shape;28;p47" hidden="0"/>
            <p:cNvSpPr/>
            <p:nvPr isPhoto="0" userDrawn="0"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l" t="t" r="r" b="b"/>
              <a:pathLst>
                <a:path w="36" h="633" fill="norm" stroke="1" extrusionOk="0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29" name="Google Shape;29;p47" hidden="0"/>
            <p:cNvSpPr/>
            <p:nvPr isPhoto="0" userDrawn="0"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l" t="t" r="r" b="b"/>
              <a:pathLst>
                <a:path w="28" h="59" fill="norm" stroke="1" extrusionOk="0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0" name="Google Shape;30;p47" hidden="0"/>
            <p:cNvSpPr/>
            <p:nvPr isPhoto="0" userDrawn="0"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l" t="t" r="r" b="b"/>
              <a:pathLst>
                <a:path w="17" h="107" fill="norm" stroke="1" extrusionOk="0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" name="Google Shape;31;p47" hidden="0"/>
            <p:cNvSpPr/>
            <p:nvPr isPhoto="0" userDrawn="0"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l" t="t" r="r" b="b"/>
              <a:pathLst>
                <a:path w="294" h="568" fill="norm" stroke="1" extrusionOk="0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" name="Google Shape;32;p47" hidden="0"/>
            <p:cNvSpPr/>
            <p:nvPr isPhoto="0" userDrawn="0"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l" t="t" r="r" b="b"/>
              <a:pathLst>
                <a:path w="25" h="53" fill="norm" stroke="1" extrusionOk="0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" name="Google Shape;33;p47" hidden="0"/>
            <p:cNvSpPr/>
            <p:nvPr isPhoto="0" userDrawn="0"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l" t="t" r="r" b="b"/>
              <a:pathLst>
                <a:path w="29" h="141" fill="norm" stroke="1" extrusionOk="0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" name="Google Shape;34;p47" hidden="0"/>
            <p:cNvSpPr/>
            <p:nvPr isPhoto="0" userDrawn="0"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l" t="t" r="r" b="b"/>
              <a:pathLst>
                <a:path w="8" h="48" fill="norm" stroke="1" extrusionOk="0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" name="Google Shape;35;p47" hidden="0"/>
            <p:cNvSpPr/>
            <p:nvPr isPhoto="0" userDrawn="0"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l" t="t" r="r" b="b"/>
              <a:pathLst>
                <a:path w="44" h="111" fill="norm" stroke="1" extrusionOk="0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36" name="Google Shape;36;p47" hidden="0"/>
          <p:cNvSpPr/>
          <p:nvPr isPhoto="0" userDrawn="0"/>
        </p:nvSpPr>
        <p:spPr bwMode="auto">
          <a:xfrm>
            <a:off x="0" y="0"/>
            <a:ext cx="18288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" name="Google Shape;37;p47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2592924" y="624110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168DBA"/>
                </a:solidFill>
                <a:latin typeface="Century Gothic"/>
                <a:ea typeface="Century Gothic"/>
                <a:cs typeface="Century Gothic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47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589212" y="2133600"/>
            <a:ext cx="89154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"/>
              <a:defRPr sz="18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1pPr>
            <a:lvl2pPr marL="914400" marR="0" lvl="1" indent="-3302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"/>
              <a:defRPr sz="16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2pPr>
            <a:lvl3pPr marL="1371600" marR="0" lvl="2" indent="-3175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"/>
              <a:defRPr sz="14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3pPr>
            <a:lvl4pPr marL="1828800" marR="0" lvl="3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4pPr>
            <a:lvl5pPr marL="2286000" marR="0" lvl="4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5pPr>
            <a:lvl6pPr marL="2743200" marR="0" lvl="5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6pPr>
            <a:lvl7pPr marL="3200400" marR="0" lvl="6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7pPr>
            <a:lvl8pPr marL="3657600" marR="0" lvl="7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8pPr>
            <a:lvl9pPr marL="4114800" marR="0" lvl="8" indent="-30480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47" hidden="0"/>
          <p:cNvSpPr txBox="1">
            <a:spLocks noGrp="1"/>
          </p:cNvSpPr>
          <p:nvPr isPhoto="0" userDrawn="0">
            <p:ph type="dt" idx="10" hasCustomPrompt="0"/>
          </p:nvPr>
        </p:nvSpPr>
        <p:spPr bwMode="auto">
          <a:xfrm>
            <a:off x="10361612" y="6130437"/>
            <a:ext cx="1146283" cy="370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47" hidden="0"/>
          <p:cNvSpPr txBox="1">
            <a:spLocks noGrp="1"/>
          </p:cNvSpPr>
          <p:nvPr isPhoto="0" userDrawn="0">
            <p:ph type="ftr" idx="11" hasCustomPrompt="0"/>
          </p:nvPr>
        </p:nvSpPr>
        <p:spPr bwMode="auto">
          <a:xfrm>
            <a:off x="2589212" y="6135808"/>
            <a:ext cx="7619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41" name="Google Shape;41;p47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1pPr>
            <a:lvl2pPr marL="0" marR="0" lvl="1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2pPr>
            <a:lvl3pPr marL="0" marR="0" lvl="2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3pPr>
            <a:lvl4pPr marL="0" marR="0" lvl="3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4pPr>
            <a:lvl5pPr marL="0" marR="0" lvl="4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5pPr>
            <a:lvl6pPr marL="0" marR="0" lvl="5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6pPr>
            <a:lvl7pPr marL="0" marR="0" lvl="6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7pPr>
            <a:lvl8pPr marL="0" marR="0" lvl="7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8pPr>
            <a:lvl9pPr marL="0" marR="0" lvl="8" indent="0" algn="r">
              <a:spcBef>
                <a:spcPts val="0"/>
              </a:spcBef>
              <a:buNone/>
              <a:defRPr sz="2000" b="0" i="0" u="none" strike="noStrike" cap="none">
                <a:solidFill>
                  <a:srgbClr val="FEFFFF"/>
                </a:solidFill>
                <a:latin typeface="Century Gothic"/>
                <a:ea typeface="Century Gothic"/>
                <a:cs typeface="Century Gothic"/>
              </a:defRPr>
            </a:lvl9pPr>
          </a:lstStyle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1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hyperlink" Target="http://www.youtube.com/bmdersleri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4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flutter.dev" TargetMode="External"/><Relationship Id="rId3" Type="http://schemas.openxmlformats.org/officeDocument/2006/relationships/hyperlink" Target="https://firebase.google.com/docs/guides" TargetMode="External"/><Relationship Id="rId4" Type="http://schemas.openxmlformats.org/officeDocument/2006/relationships/hyperlink" Target="https://medium.com/firebase-developers/dive-into-firebase-auth-on-flutter-email-and-link-sign-in-e51603eb08f8" TargetMode="External"/><Relationship Id="rId5" Type="http://schemas.openxmlformats.org/officeDocument/2006/relationships/image" Target="../media/image1.jpg"/><Relationship Id="rId6" Type="http://schemas.openxmlformats.org/officeDocument/2006/relationships/image" Target="../media/image5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hyperlink" Target="http://www.youtube.com/bmdersleri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" name="Google Shape;190;p3" hidden="0"/>
          <p:cNvSpPr/>
          <p:nvPr isPhoto="0" userDrawn="0"/>
        </p:nvSpPr>
        <p:spPr bwMode="auto">
          <a:xfrm>
            <a:off x="5520082" y="4409575"/>
            <a:ext cx="5972961" cy="223986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4BCE8"/>
              </a:gs>
              <a:gs pos="100000">
                <a:srgbClr val="21ACE1"/>
              </a:gs>
            </a:gsLst>
            <a:lin ang="5400000" scaled="0"/>
          </a:gradFill>
          <a:ln>
            <a:noFill/>
          </a:ln>
          <a:effectLst>
            <a:outerShdw blurRad="508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191" name="Google Shape;191;p3" hidden="0"/>
          <p:cNvSpPr txBox="1">
            <a:spLocks noGrp="1"/>
          </p:cNvSpPr>
          <p:nvPr isPhoto="0" userDrawn="0">
            <p:ph type="ctrTitle" hasCustomPrompt="0"/>
          </p:nvPr>
        </p:nvSpPr>
        <p:spPr bwMode="auto">
          <a:xfrm>
            <a:off x="2197014" y="2813518"/>
            <a:ext cx="7588059" cy="1909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>
              <a:buClr>
                <a:schemeClr val="dk1"/>
              </a:buClr>
              <a:buSzPts val="4000"/>
              <a:defRPr/>
            </a:pPr>
            <a:r>
              <a:rPr lang="tr-TR" sz="4000" b="1">
                <a:solidFill>
                  <a:schemeClr val="dk1"/>
                </a:solidFill>
              </a:rPr>
              <a:t> </a:t>
            </a:r>
            <a:br>
              <a:rPr lang="tr-TR" sz="4000" b="1"/>
            </a:br>
            <a:r>
              <a:rPr lang="tr-TR" sz="4000" b="1">
                <a:solidFill>
                  <a:schemeClr val="dk1"/>
                </a:solidFill>
              </a:rPr>
              <a:t>Brothers</a:t>
            </a:r>
            <a:r>
              <a:rPr lang="tr-TR" sz="4000" b="1">
                <a:solidFill>
                  <a:schemeClr val="dk1"/>
                </a:solidFill>
              </a:rPr>
              <a:t> Car Service Uygulaması</a:t>
            </a:r>
            <a:br>
              <a:rPr lang="tr-TR" sz="4000" b="1"/>
            </a:br>
            <a:endParaRPr sz="4000" b="1">
              <a:solidFill>
                <a:schemeClr val="dk1"/>
              </a:solidFill>
            </a:endParaRPr>
          </a:p>
        </p:txBody>
      </p:sp>
      <p:sp>
        <p:nvSpPr>
          <p:cNvPr id="192" name="Google Shape;192;p3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529540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193" name="Google Shape;193;p3" hidden="0"/>
          <p:cNvSpPr txBox="1"/>
          <p:nvPr isPhoto="0" userDrawn="0"/>
        </p:nvSpPr>
        <p:spPr bwMode="auto">
          <a:xfrm>
            <a:off x="5903442" y="4709532"/>
            <a:ext cx="5499077" cy="2015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Clr>
                <a:schemeClr val="accent1"/>
              </a:buClr>
              <a:buSzPts val="1600"/>
              <a:defRPr/>
            </a:pP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Hazırlayan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                 </a:t>
            </a: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 : </a:t>
            </a:r>
            <a:r>
              <a:rPr lang="tr-TR" sz="1600" b="1">
                <a:ea typeface="+mn-lt"/>
                <a:cs typeface="+mn-lt"/>
              </a:rPr>
              <a:t>Buğra DİDİN     1911404026</a:t>
            </a:r>
            <a:endParaRPr sz="1600" b="1" cap="none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Tarih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                           </a:t>
            </a: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 : 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02/06/2022</a:t>
            </a:r>
            <a:endParaRPr sz="1600" cap="none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Sürüm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                        </a:t>
            </a: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 : v1</a:t>
            </a:r>
            <a:endParaRPr lang="tr-TR" sz="1600" cap="none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Ders Yürütücüsü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       </a:t>
            </a:r>
            <a:r>
              <a:rPr lang="tr-TR" sz="16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 : Doç. Dr. İsmail KIRBAŞ</a:t>
            </a: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 </a:t>
            </a:r>
            <a:endParaRPr sz="1600" cap="none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194" name="Google Shape;194;p3" descr="Kurumsal Kimlik | Burdur Mehmet Akif Ersoy Üniversitesi" hidden="0"/>
          <p:cNvPicPr/>
          <p:nvPr isPhoto="0" userDrawn="0"/>
        </p:nvPicPr>
        <p:blipFill>
          <a:blip r:embed="rId2"/>
          <a:srcRect l="10292" t="8690" r="10664" b="11289"/>
          <a:stretch/>
        </p:blipFill>
        <p:spPr bwMode="auto">
          <a:xfrm>
            <a:off x="4951721" y="440737"/>
            <a:ext cx="1992144" cy="68538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" hidden="0"/>
          <p:cNvSpPr txBox="1"/>
          <p:nvPr isPhoto="0" userDrawn="0"/>
        </p:nvSpPr>
        <p:spPr bwMode="auto">
          <a:xfrm>
            <a:off x="3771189" y="1268104"/>
            <a:ext cx="4439711" cy="1070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algn="ctr">
              <a:buClr>
                <a:schemeClr val="accent1"/>
              </a:buClr>
              <a:buSzPts val="1800"/>
              <a:buFont typeface="Noto Sans Symbols"/>
              <a:buNone/>
              <a:defRPr/>
            </a:pPr>
            <a:r>
              <a:rPr lang="tr-TR" sz="1800" b="1" cap="none">
                <a:solidFill>
                  <a:schemeClr val="accent3"/>
                </a:solidFill>
                <a:latin typeface="Century Gothic"/>
                <a:ea typeface="Century Gothic"/>
                <a:cs typeface="Century Gothic"/>
              </a:rPr>
              <a:t>Flutter ile Mobil Programlamaya Giriş</a:t>
            </a:r>
            <a:endParaRPr sz="1800" b="1" cap="none">
              <a:solidFill>
                <a:schemeClr val="accent3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197" name="Google Shape;197;p3" hidden="0"/>
          <p:cNvSpPr/>
          <p:nvPr isPhoto="0" userDrawn="0"/>
        </p:nvSpPr>
        <p:spPr bwMode="auto">
          <a:xfrm>
            <a:off x="351927" y="1532752"/>
            <a:ext cx="2960411" cy="30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b="1" u="sng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hlinkClick r:id="rId3" tooltip="http://www.youtube.com/bmdersleri"/>
              </a:rPr>
              <a:t>www.youtube.com/BMderslerim</a:t>
            </a:r>
            <a:endParaRPr sz="1400" b="1" i="0" u="none" strike="noStrike" cap="none">
              <a:solidFill>
                <a:schemeClr val="accent1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198" name="Google Shape;198;p3" hidden="0"/>
          <p:cNvPicPr/>
          <p:nvPr isPhoto="0" userDrawn="0"/>
        </p:nvPicPr>
        <p:blipFill>
          <a:blip r:embed="rId4"/>
          <a:stretch/>
        </p:blipFill>
        <p:spPr bwMode="auto">
          <a:xfrm>
            <a:off x="9863846" y="301855"/>
            <a:ext cx="1538674" cy="1538674"/>
          </a:xfrm>
          <a:prstGeom prst="round2DiagRect">
            <a:avLst>
              <a:gd name="adj1" fmla="val 16667"/>
              <a:gd name="adj2" fmla="val 0"/>
            </a:avLst>
          </a:prstGeom>
          <a:noFill/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id="100" name="Picture 99" hidden="0"/>
          <p:cNvPicPr/>
          <p:nvPr isPhoto="0" userDrawn="0"/>
        </p:nvPicPr>
        <p:blipFill>
          <a:blip r:embed="rId5"/>
          <a:stretch/>
        </p:blipFill>
        <p:spPr bwMode="auto">
          <a:xfrm>
            <a:off x="2135505" y="4365625"/>
            <a:ext cx="2952115" cy="228473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5400000" rotWithShape="0" algn="t">
              <a:prstClr val="black">
                <a:alpha val="40000"/>
              </a:prstClr>
            </a:outerShdw>
          </a:effectLst>
        </p:spPr>
      </p:pic>
      <p:pic>
        <p:nvPicPr>
          <p:cNvPr id="2" name="Picture 0" hidden="0"/>
          <p:cNvPicPr>
            <a:picLocks noChangeAspect="1"/>
          </p:cNvPicPr>
          <p:nvPr isPhoto="0" userDrawn="0"/>
        </p:nvPicPr>
        <p:blipFill>
          <a:blip r:embed="rId6"/>
          <a:srcRect l="10317" t="21650" r="10307" b="21650"/>
          <a:stretch/>
        </p:blipFill>
        <p:spPr bwMode="auto">
          <a:xfrm>
            <a:off x="839470" y="188594"/>
            <a:ext cx="1757045" cy="12553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Oto Tamirci Sayfası Kodları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endParaRPr lang="tr-TR"/>
          </a:p>
          <a:p>
            <a:pPr marL="285750" lvl="0" indent="-2857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,Sans-Serif"/>
              <a:buChar char=""/>
              <a:defRPr/>
            </a:pPr>
            <a:endParaRPr lang="tr-TR" sz="1800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Kullanıcı Giriş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Kullanıcı Kayıt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Oto Tamirci Bölümü Arayüz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Bakım Oluşturma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Geçmiş Bakımları Görüntüleme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Kayıtlı Müşterilerin Görüntülenme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Hakkımda Sayfası</a:t>
            </a:r>
            <a:endParaRPr/>
          </a:p>
          <a:p>
            <a:pPr marL="342900" lvl="0" algn="l">
              <a:spcBef>
                <a:spcPts val="1000"/>
              </a:spcBef>
              <a:spcAft>
                <a:spcPts val="0"/>
              </a:spcAft>
              <a:buSzPts val="1800"/>
              <a:defRPr/>
            </a:pPr>
            <a:endParaRPr lang="tr-TR" sz="1800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1) Kullanıcı Giriş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, ekran görüntüsü, ekran, bilgisayar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3576" t="6081" r="4465" b="9793"/>
          <a:stretch/>
        </p:blipFill>
        <p:spPr bwMode="auto">
          <a:xfrm>
            <a:off x="1695287" y="1272109"/>
            <a:ext cx="9489056" cy="5478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2) Kullanıcı Kayıt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, ekran görüntüsü, ekra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3281" t="6081" r="4465" b="9590"/>
          <a:stretch/>
        </p:blipFill>
        <p:spPr bwMode="auto">
          <a:xfrm>
            <a:off x="1565171" y="1152906"/>
            <a:ext cx="9668773" cy="5575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3) Oto Tamirci Bölümü Arayüz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hidden="0"/>
          <p:cNvPicPr>
            <a:picLocks noChangeAspect="1"/>
          </p:cNvPicPr>
          <p:nvPr isPhoto="0" userDrawn="0"/>
        </p:nvPicPr>
        <p:blipFill>
          <a:blip r:embed="rId2"/>
          <a:srcRect l="13723" t="6081" r="4171" b="9852"/>
          <a:stretch/>
        </p:blipFill>
        <p:spPr bwMode="auto">
          <a:xfrm>
            <a:off x="1633772" y="1225840"/>
            <a:ext cx="9578914" cy="55167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4) Bakım Oluşturma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3871" t="6081" r="4022" b="9590"/>
          <a:stretch/>
        </p:blipFill>
        <p:spPr bwMode="auto">
          <a:xfrm>
            <a:off x="1583722" y="1196449"/>
            <a:ext cx="9668772" cy="5585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00694" y="417076"/>
            <a:ext cx="10283286" cy="129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5) Geçmiş Bakımları Görüntüleme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3922" t="6081" r="3581" b="9852"/>
          <a:stretch/>
        </p:blipFill>
        <p:spPr bwMode="auto">
          <a:xfrm>
            <a:off x="1638147" y="1226926"/>
            <a:ext cx="9688940" cy="55536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00694" y="417076"/>
            <a:ext cx="10555429" cy="129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6) Kayıtlı Müşterilerin Görüntülenme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637712770" name="" hidden="0"/>
          <p:cNvPicPr>
            <a:picLocks noChangeAspect="1"/>
          </p:cNvPicPr>
          <p:nvPr isPhoto="0" userDrawn="0"/>
        </p:nvPicPr>
        <p:blipFill>
          <a:blip r:embed="rId2"/>
          <a:srcRect l="12397" t="11487" r="4613" b="7232"/>
          <a:stretch/>
        </p:blipFill>
        <p:spPr bwMode="auto">
          <a:xfrm flipH="0" flipV="0">
            <a:off x="1745094" y="1242765"/>
            <a:ext cx="9812547" cy="54058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7) Hakkımda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6" name="Resim 5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4166" t="6081" r="3286" b="9852"/>
          <a:stretch/>
        </p:blipFill>
        <p:spPr bwMode="auto">
          <a:xfrm>
            <a:off x="1572436" y="1196449"/>
            <a:ext cx="9720493" cy="55683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defRPr/>
            </a:pPr>
            <a:r>
              <a:rPr lang="tr-TR" b="1"/>
              <a:t>Müşteri Sayfası Kodları</a:t>
            </a:r>
            <a:endParaRPr lang="tr-TR"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endParaRPr lang="tr-TR"/>
          </a:p>
          <a:p>
            <a:pPr marL="285750" lvl="0" indent="-28575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,Sans-Serif"/>
              <a:buChar char=""/>
              <a:defRPr/>
            </a:pPr>
            <a:endParaRPr lang="tr-TR" sz="180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Müşteri Bölümü Arayüz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Geçmiş Bakımları Görüntüleme Sayfası</a:t>
            </a:r>
            <a:endParaRPr lang="en-US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endParaRPr lang="tr-TR"/>
          </a:p>
          <a:p>
            <a:pPr marL="342900">
              <a:lnSpc>
                <a:spcPct val="90000"/>
              </a:lnSpc>
              <a:spcBef>
                <a:spcPts val="0"/>
              </a:spcBef>
              <a:buAutoNum type="arabicPeriod"/>
              <a:defRPr/>
            </a:pPr>
            <a:r>
              <a:rPr lang="tr-TR"/>
              <a:t>Hakkımda Sayfası</a:t>
            </a:r>
            <a:endParaRPr/>
          </a:p>
          <a:p>
            <a:pPr marL="342900" lvl="0" algn="l">
              <a:spcBef>
                <a:spcPts val="1000"/>
              </a:spcBef>
              <a:spcAft>
                <a:spcPts val="0"/>
              </a:spcAft>
              <a:buSzPts val="1800"/>
              <a:defRPr/>
            </a:pPr>
            <a:endParaRPr lang="tr-TR" sz="1800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1) Müşteri Bölümü Arayüz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4018" t="6867" r="3685" b="8805"/>
          <a:stretch/>
        </p:blipFill>
        <p:spPr bwMode="auto">
          <a:xfrm>
            <a:off x="1561885" y="1152906"/>
            <a:ext cx="9751223" cy="56204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" name="Google Shape;204;p4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7864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  <a:defRPr/>
            </a:pPr>
            <a:r>
              <a:rPr lang="tr-TR" b="1"/>
              <a:t>İÇİNDEKİLER</a:t>
            </a:r>
            <a:endParaRPr/>
          </a:p>
        </p:txBody>
      </p:sp>
      <p:sp>
        <p:nvSpPr>
          <p:cNvPr id="205" name="Google Shape;205;p4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206" name="Google Shape;206;p4" hidden="0"/>
          <p:cNvPicPr/>
          <p:nvPr isPhoto="0" userDrawn="0"/>
        </p:nvPicPr>
        <p:blipFill>
          <a:blip r:embed="rId2"/>
          <a:srcRect l="7414" t="14357" r="29954" b="0"/>
          <a:stretch/>
        </p:blipFill>
        <p:spPr bwMode="auto">
          <a:xfrm>
            <a:off x="10026650" y="4741251"/>
            <a:ext cx="1812026" cy="2002768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7" name="Google Shape;207;p4" hidden="0"/>
          <p:cNvSpPr txBox="1"/>
          <p:nvPr isPhoto="0" userDrawn="0"/>
        </p:nvSpPr>
        <p:spPr bwMode="auto">
          <a:xfrm>
            <a:off x="2592925" y="1264555"/>
            <a:ext cx="8153399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/>
            </a:pPr>
            <a:endParaRPr sz="1800" b="1" i="0" u="none" strike="noStrike" cap="none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Uygulama </a:t>
            </a: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Önizlemesi</a:t>
            </a:r>
            <a:endParaRPr lang="tr-TR" b="1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Uygulama Açıklaması</a:t>
            </a:r>
            <a:endParaRPr lang="tr-TR" sz="1800" b="1" u="none" strike="noStrike" cap="none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Uygulamanın Yapılma Sebepleri</a:t>
            </a:r>
            <a:endParaRPr lang="tr-TR" sz="1800" b="1" i="0" u="none" strike="noStrike" cap="none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Uygulamanın Oto Tamirciye Sağladığı Yararlar</a:t>
            </a:r>
            <a:endParaRPr lang="tr-TR" sz="1800" b="1" i="0" u="none" strike="noStrike" cap="none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Uygulamanın Müşteriye Sağladığı Yararlar</a:t>
            </a:r>
            <a:endParaRPr lang="tr-TR" sz="1800" b="1" i="0" u="none" strike="noStrike" cap="none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Firebase</a:t>
            </a: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 Nedir ?</a:t>
            </a:r>
            <a:endParaRPr/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Oto Tamirci Sayfası Kodları</a:t>
            </a:r>
            <a:endParaRPr/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Müşteri Sayfası Kodları</a:t>
            </a:r>
            <a:endParaRPr/>
          </a:p>
          <a:p>
            <a:pPr marL="342900" indent="-342900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buChar char=""/>
              <a:defRPr/>
            </a:pPr>
            <a:r>
              <a:rPr lang="tr-TR" b="1">
                <a:solidFill>
                  <a:srgbClr val="3F3F3F"/>
                </a:solidFill>
                <a:latin typeface="Century Gothic"/>
                <a:ea typeface="Century Gothic"/>
                <a:cs typeface="Century Gothic"/>
              </a:rPr>
              <a:t>Yardımcı Kaynaklar</a:t>
            </a:r>
            <a:endParaRPr/>
          </a:p>
          <a:p>
            <a:pPr marL="342900" indent="-236855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defRPr/>
            </a:pPr>
            <a:endParaRPr lang="tr-TR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236855" algn="just">
              <a:spcBef>
                <a:spcPts val="1000"/>
              </a:spcBef>
              <a:buClr>
                <a:schemeClr val="accent1"/>
              </a:buClr>
              <a:buSzPct val="100000"/>
              <a:buFont typeface="Noto Sans Symbols"/>
              <a:defRPr/>
            </a:pPr>
            <a:endParaRPr lang="tr-TR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indent="-236855" algn="just">
              <a:spcBef>
                <a:spcPts val="1000"/>
              </a:spcBef>
              <a:buClr>
                <a:schemeClr val="accent1"/>
              </a:buClr>
              <a:buSzPct val="100000"/>
              <a:defRPr/>
            </a:pPr>
            <a:endParaRPr lang="tr-TR" b="1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00694" y="417076"/>
            <a:ext cx="10207086" cy="129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2) Geçmiş Bakımları Görüntüleme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" name="Resim 4" descr="metin, ekran görüntüsü, ekra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4166" t="6081" r="3581" b="9957"/>
          <a:stretch/>
        </p:blipFill>
        <p:spPr bwMode="auto">
          <a:xfrm>
            <a:off x="1604041" y="1152906"/>
            <a:ext cx="9740660" cy="5592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3) Hakkımda Sayfası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6" name="Resim 5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14166" t="6081" r="3286" b="9852"/>
          <a:stretch/>
        </p:blipFill>
        <p:spPr bwMode="auto">
          <a:xfrm>
            <a:off x="1572436" y="1196449"/>
            <a:ext cx="9720493" cy="55683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29" name="Google Shape;529;p45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56373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168DBA"/>
              </a:buClr>
              <a:buSzPts val="3600"/>
              <a:buFont typeface="Century Gothic"/>
              <a:buNone/>
              <a:defRPr/>
            </a:pPr>
            <a:r>
              <a:rPr lang="tr-TR" b="1"/>
              <a:t>Yardımcı Kaynaklar</a:t>
            </a:r>
            <a:endParaRPr b="1"/>
          </a:p>
        </p:txBody>
      </p:sp>
      <p:sp>
        <p:nvSpPr>
          <p:cNvPr id="530" name="Google Shape;530;p45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2623717" y="1795596"/>
            <a:ext cx="8915400" cy="3777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algn="l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  <a:defRPr/>
            </a:pPr>
            <a:r>
              <a:rPr lang="tr-TR" sz="1800" b="1" i="0" u="sng" strike="noStrike" cap="none" spc="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hlinkClick r:id="rId2" tooltip="https://docs.flutter.dev"/>
              </a:rPr>
              <a:t>https://docs.flutter.dev</a:t>
            </a:r>
            <a:endParaRPr sz="1800" b="1" i="0" u="none" strike="noStrike" cap="none" spc="0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lvl="0" algn="l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  <a:defRPr/>
            </a:pPr>
            <a:r>
              <a:rPr lang="tr-TR" sz="1800" b="1" i="0" u="sng" strike="noStrike" cap="none" spc="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hlinkClick r:id="rId3" tooltip="https://firebase.google.com/docs/guides"/>
              </a:rPr>
              <a:t>https://firebase.google.com/docs/guides</a:t>
            </a:r>
            <a:endParaRPr lang="tr-TR" sz="1800" b="1" i="0" u="none" strike="noStrike" cap="none" spc="0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lvl="0" algn="l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  <a:defRPr/>
            </a:pPr>
            <a:r>
              <a:rPr lang="tr-TR" sz="1800" b="1" i="0" u="sng" strike="noStrike" cap="none" spc="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hlinkClick r:id="rId4" tooltip="https://medium.com/firebase-developers/dive-into-firebase-auth-on-flutter-email-and-link-sign-in-e51603eb08f8"/>
              </a:rPr>
              <a:t>https://medium.com/firebase-developers/dive-into-firebase-auth-on-flutter-email-and-link-sign-in-e51603eb08f8</a:t>
            </a:r>
            <a:endParaRPr lang="tr-TR" sz="1800" b="1" i="0" u="none" strike="noStrike" cap="none" spc="0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lvl="0" algn="l">
              <a:spcBef>
                <a:spcPts val="0"/>
              </a:spcBef>
              <a:spcAft>
                <a:spcPts val="0"/>
              </a:spcAft>
              <a:buSzPts val="1800"/>
              <a:buFont typeface="+mj-lt"/>
              <a:buAutoNum type="arabicPeriod"/>
              <a:defRPr/>
            </a:pPr>
            <a:endParaRPr lang="tr-TR" sz="1800" b="1" i="0" u="none" strike="noStrike" cap="none" spc="0">
              <a:solidFill>
                <a:srgbClr val="3F3F3F"/>
              </a:solidFill>
              <a:latin typeface="Century Gothic"/>
              <a:ea typeface="Century Gothic"/>
              <a:cs typeface="Century Gothic"/>
            </a:endParaRPr>
          </a:p>
          <a:p>
            <a:pPr marL="342900" lvl="0" indent="-228600" algn="l"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pPr>
            <a:endParaRPr lang="tr-TR" b="1"/>
          </a:p>
        </p:txBody>
      </p:sp>
      <p:sp>
        <p:nvSpPr>
          <p:cNvPr id="531" name="Google Shape;531;p45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532" name="Google Shape;532;p45" descr="Kurumsal Kimlik | Burdur Mehmet Akif Ersoy Üniversitesi" hidden="0"/>
          <p:cNvPicPr/>
          <p:nvPr isPhoto="0" userDrawn="0"/>
        </p:nvPicPr>
        <p:blipFill>
          <a:blip r:embed="rId5"/>
          <a:srcRect l="10292" t="8690" r="10664" b="11289"/>
          <a:stretch/>
        </p:blipFill>
        <p:spPr bwMode="auto">
          <a:xfrm>
            <a:off x="10078311" y="102395"/>
            <a:ext cx="1992144" cy="685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3" name="Google Shape;533;p45" hidden="0"/>
          <p:cNvPicPr/>
          <p:nvPr isPhoto="0" userDrawn="0"/>
        </p:nvPicPr>
        <p:blipFill>
          <a:blip r:embed="rId6"/>
          <a:srcRect l="7414" t="14357" r="29954" b="0"/>
          <a:stretch/>
        </p:blipFill>
        <p:spPr bwMode="auto">
          <a:xfrm>
            <a:off x="10026650" y="4741251"/>
            <a:ext cx="1812026" cy="200276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38" name="Google Shape;538;p46" hidden="0"/>
          <p:cNvSpPr/>
          <p:nvPr isPhoto="0" userDrawn="0"/>
        </p:nvSpPr>
        <p:spPr bwMode="auto">
          <a:xfrm>
            <a:off x="5872293" y="4384127"/>
            <a:ext cx="5972961" cy="223986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54BCE8"/>
              </a:gs>
              <a:gs pos="100000">
                <a:srgbClr val="21ACE1"/>
              </a:gs>
            </a:gsLst>
            <a:lin ang="5400000" scaled="0"/>
          </a:gradFill>
          <a:ln>
            <a:noFill/>
          </a:ln>
          <a:effectLst>
            <a:outerShdw blurRad="50800" dist="38100" dir="5400000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539" name="Google Shape;539;p46" hidden="0"/>
          <p:cNvSpPr txBox="1">
            <a:spLocks noGrp="1"/>
          </p:cNvSpPr>
          <p:nvPr isPhoto="0" userDrawn="0">
            <p:ph type="ctrTitle" hasCustomPrompt="0"/>
          </p:nvPr>
        </p:nvSpPr>
        <p:spPr bwMode="auto">
          <a:xfrm>
            <a:off x="2810311" y="2667968"/>
            <a:ext cx="7768206" cy="888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  <a:defRPr/>
            </a:pPr>
            <a:r>
              <a:rPr lang="tr-TR" b="1">
                <a:solidFill>
                  <a:schemeClr val="dk1"/>
                </a:solidFill>
              </a:rPr>
              <a:t>İlginiz için teşekkürler…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540" name="Google Shape;540;p4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4529540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541" name="Google Shape;541;p46" hidden="0"/>
          <p:cNvSpPr txBox="1"/>
          <p:nvPr isPhoto="0" userDrawn="0"/>
        </p:nvSpPr>
        <p:spPr bwMode="auto">
          <a:xfrm>
            <a:off x="6251099" y="4600165"/>
            <a:ext cx="5499077" cy="2015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buClr>
                <a:schemeClr val="accent1"/>
              </a:buClr>
              <a:buSzPts val="1600"/>
              <a:defRPr/>
            </a:pP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Hazırlayan                  : </a:t>
            </a:r>
            <a:r>
              <a:rPr lang="tr-TR" sz="1600" b="1">
                <a:ea typeface="+mn-lt"/>
                <a:cs typeface="+mn-lt"/>
              </a:rPr>
              <a:t>Buğra DİDİN 1911404026</a:t>
            </a:r>
            <a:r>
              <a:rPr lang="tr-TR" sz="1600" b="1">
                <a:latin typeface="Century Gothic"/>
                <a:ea typeface="+mn-lt"/>
                <a:cs typeface="+mn-lt"/>
              </a:rPr>
              <a:t>8</a:t>
            </a:r>
            <a:br>
              <a:rPr lang="tr-TR" sz="1600" b="1">
                <a:latin typeface="Century Gothic"/>
                <a:ea typeface="Century Gothic"/>
                <a:cs typeface="Century Gothic"/>
              </a:rPr>
            </a:b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E-posta                       : bugra80322@gmail.com</a:t>
            </a:r>
            <a:endParaRPr sz="1600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Tarih                            : 02/06/2022</a:t>
            </a:r>
            <a:endParaRPr lang="tr-TR" sz="1600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Ders Yürütücüsü        : Doç. Dr. İsmail KIRBAŞ </a:t>
            </a:r>
            <a:endParaRPr lang="tr-TR" sz="1600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ts val="1600"/>
              <a:defRPr/>
            </a:pPr>
            <a:r>
              <a:rPr lang="tr-TR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</a:rPr>
              <a:t>E-posta                       : ismkir@gmail.com</a:t>
            </a:r>
            <a:endParaRPr lang="tr-TR" sz="1600">
              <a:solidFill>
                <a:schemeClr val="dk1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542" name="Google Shape;542;p46" descr="Kurumsal Kimlik | Burdur Mehmet Akif Ersoy Üniversitesi" hidden="0"/>
          <p:cNvPicPr/>
          <p:nvPr isPhoto="0" userDrawn="0"/>
        </p:nvPicPr>
        <p:blipFill>
          <a:blip r:embed="rId2"/>
          <a:srcRect l="10292" t="8690" r="10664" b="11289"/>
          <a:stretch/>
        </p:blipFill>
        <p:spPr bwMode="auto">
          <a:xfrm>
            <a:off x="4732786" y="370695"/>
            <a:ext cx="1992144" cy="685387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46" hidden="0"/>
          <p:cNvSpPr txBox="1"/>
          <p:nvPr isPhoto="0" userDrawn="0"/>
        </p:nvSpPr>
        <p:spPr bwMode="auto">
          <a:xfrm>
            <a:off x="3575731" y="1214540"/>
            <a:ext cx="4427150" cy="941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/>
            </a:pPr>
            <a:r>
              <a:rPr lang="tr-TR" sz="1800" b="1">
                <a:solidFill>
                  <a:schemeClr val="accent3"/>
                </a:solidFill>
                <a:latin typeface="Century Gothic"/>
                <a:ea typeface="Century Gothic"/>
                <a:cs typeface="Century Gothic"/>
              </a:rPr>
              <a:t>Flutter ile Mobil Programlamaya Giriş</a:t>
            </a:r>
            <a:endParaRPr sz="1800" b="1">
              <a:solidFill>
                <a:schemeClr val="accent3"/>
              </a:solidFill>
              <a:latin typeface="Century Gothic"/>
              <a:ea typeface="Century Gothic"/>
              <a:cs typeface="Century Gothic"/>
            </a:endParaRPr>
          </a:p>
        </p:txBody>
      </p:sp>
      <p:sp>
        <p:nvSpPr>
          <p:cNvPr id="545" name="Google Shape;545;p46" hidden="0"/>
          <p:cNvSpPr/>
          <p:nvPr isPhoto="0" userDrawn="0"/>
        </p:nvSpPr>
        <p:spPr bwMode="auto">
          <a:xfrm>
            <a:off x="351927" y="1532752"/>
            <a:ext cx="2960411" cy="30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tr-TR" sz="1400" b="1" u="sng" cap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hlinkClick r:id="rId3" tooltip="http://www.youtube.com/bmdersleri"/>
              </a:rPr>
              <a:t>www.youtube.com/BMderslerim</a:t>
            </a:r>
            <a:endParaRPr sz="1400" b="1" cap="none">
              <a:solidFill>
                <a:schemeClr val="accent1"/>
              </a:solidFill>
              <a:latin typeface="Century Gothic"/>
              <a:ea typeface="Century Gothic"/>
              <a:cs typeface="Century Gothic"/>
            </a:endParaRPr>
          </a:p>
        </p:txBody>
      </p:sp>
      <p:pic>
        <p:nvPicPr>
          <p:cNvPr id="547" name="Google Shape;547;p46" hidden="0"/>
          <p:cNvPicPr/>
          <p:nvPr isPhoto="0" userDrawn="0"/>
        </p:nvPicPr>
        <p:blipFill>
          <a:blip r:embed="rId4"/>
          <a:stretch/>
        </p:blipFill>
        <p:spPr bwMode="auto">
          <a:xfrm>
            <a:off x="9863846" y="301855"/>
            <a:ext cx="1538674" cy="1538674"/>
          </a:xfrm>
          <a:prstGeom prst="round2DiagRect">
            <a:avLst>
              <a:gd name="adj1" fmla="val 16667"/>
              <a:gd name="adj2" fmla="val 0"/>
            </a:avLst>
          </a:prstGeom>
          <a:noFill/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pic>
      <p:pic>
        <p:nvPicPr>
          <p:cNvPr id="2" name="Picture 0" hidden="0"/>
          <p:cNvPicPr>
            <a:picLocks noChangeAspect="1"/>
          </p:cNvPicPr>
          <p:nvPr isPhoto="0" userDrawn="0"/>
        </p:nvPicPr>
        <p:blipFill>
          <a:blip r:embed="rId5"/>
          <a:srcRect l="10317" t="21650" r="10307" b="21650"/>
          <a:stretch/>
        </p:blipFill>
        <p:spPr bwMode="auto">
          <a:xfrm>
            <a:off x="839470" y="188594"/>
            <a:ext cx="1757045" cy="1255395"/>
          </a:xfrm>
          <a:prstGeom prst="rect">
            <a:avLst/>
          </a:prstGeom>
        </p:spPr>
      </p:pic>
      <p:pic>
        <p:nvPicPr>
          <p:cNvPr id="100" name="Picture 99" hidden="0"/>
          <p:cNvPicPr/>
          <p:nvPr isPhoto="0" userDrawn="0"/>
        </p:nvPicPr>
        <p:blipFill>
          <a:blip r:embed="rId6"/>
          <a:stretch/>
        </p:blipFill>
        <p:spPr bwMode="auto">
          <a:xfrm>
            <a:off x="2135505" y="4365625"/>
            <a:ext cx="2952115" cy="2284730"/>
          </a:xfrm>
          <a:prstGeom prst="rect">
            <a:avLst/>
          </a:prstGeom>
          <a:noFill/>
          <a:ln w="9525">
            <a:noFill/>
          </a:ln>
          <a:effectLst>
            <a:outerShdw blurRad="50800" dist="38100" dir="5400000" rotWithShape="0" algn="t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Uygulama </a:t>
            </a:r>
            <a:r>
              <a:rPr lang="tr-TR" b="1"/>
              <a:t>Önizlemesi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1651198424" name="" hidden="0"/>
          <p:cNvPicPr>
            <a:picLocks noChangeAspect="1"/>
          </p:cNvPicPr>
          <p:nvPr isPhoto="0" userDrawn="0"/>
        </p:nvPicPr>
        <p:blipFill>
          <a:blip r:embed="rId2"/>
          <a:srcRect l="72686" t="9958" r="3685" b="7494"/>
          <a:stretch/>
        </p:blipFill>
        <p:spPr bwMode="auto">
          <a:xfrm flipH="0" flipV="0">
            <a:off x="1978726" y="1057520"/>
            <a:ext cx="2880820" cy="5661084"/>
          </a:xfrm>
          <a:prstGeom prst="rect">
            <a:avLst/>
          </a:prstGeom>
        </p:spPr>
      </p:pic>
      <p:pic>
        <p:nvPicPr>
          <p:cNvPr id="160176938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603867" y="1882240"/>
            <a:ext cx="3087135" cy="3087135"/>
          </a:xfrm>
          <a:prstGeom prst="rect">
            <a:avLst/>
          </a:prstGeom>
        </p:spPr>
      </p:pic>
      <p:pic>
        <p:nvPicPr>
          <p:cNvPr id="1857303606" name="" hidden="0"/>
          <p:cNvPicPr>
            <a:picLocks noChangeAspect="1"/>
          </p:cNvPicPr>
          <p:nvPr isPhoto="0" userDrawn="0"/>
        </p:nvPicPr>
        <p:blipFill>
          <a:blip r:embed="rId4"/>
          <a:stretch/>
        </p:blipFill>
        <p:spPr bwMode="auto">
          <a:xfrm flipH="0" flipV="0">
            <a:off x="6795141" y="3939408"/>
            <a:ext cx="5001481" cy="1428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Uygulama Açıklaması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indent="-285750">
              <a:spcBef>
                <a:spcPts val="0"/>
              </a:spcBef>
              <a:defRPr/>
            </a:pPr>
            <a:r>
              <a:rPr lang="tr-TR"/>
              <a:t>“</a:t>
            </a:r>
            <a:r>
              <a:rPr lang="tr-TR">
                <a:latin typeface="Courier New"/>
              </a:rPr>
              <a:t>Brothers</a:t>
            </a:r>
            <a:r>
              <a:rPr lang="tr-TR">
                <a:latin typeface="Courier New"/>
              </a:rPr>
              <a:t> Car Service</a:t>
            </a:r>
            <a:r>
              <a:rPr lang="tr-TR"/>
              <a:t>” uygulaması; “Dart” programlama dili</a:t>
            </a:r>
            <a:r>
              <a:rPr lang="tr-TR" sz="1800"/>
              <a:t>, </a:t>
            </a:r>
            <a:r>
              <a:rPr lang="tr-TR"/>
              <a:t>“</a:t>
            </a:r>
            <a:r>
              <a:rPr lang="tr-TR">
                <a:latin typeface="Courier New"/>
              </a:rPr>
              <a:t>Flutter</a:t>
            </a:r>
            <a:r>
              <a:rPr lang="tr-TR"/>
              <a:t>” </a:t>
            </a:r>
            <a:r>
              <a:rPr lang="tr-TR"/>
              <a:t>framework</a:t>
            </a:r>
            <a:r>
              <a:rPr lang="tr-TR"/>
              <a:t>’ ü </a:t>
            </a:r>
            <a:r>
              <a:rPr lang="tr-TR" sz="1800"/>
              <a:t>ve </a:t>
            </a:r>
            <a:r>
              <a:rPr lang="tr-TR"/>
              <a:t>“</a:t>
            </a:r>
            <a:r>
              <a:rPr lang="tr-TR">
                <a:latin typeface="Courier New"/>
              </a:rPr>
              <a:t>Firebase</a:t>
            </a:r>
            <a:r>
              <a:rPr lang="tr-TR"/>
              <a:t>” veri tabanı kullanılarak oluşturulmuştur</a:t>
            </a:r>
            <a:r>
              <a:rPr lang="tr-TR" sz="1800"/>
              <a:t>.</a:t>
            </a:r>
            <a:r>
              <a:rPr lang="tr-TR"/>
              <a:t> </a:t>
            </a:r>
            <a:endParaRPr lang="tr-TR"/>
          </a:p>
          <a:p>
            <a:pPr marL="342900">
              <a:defRPr/>
            </a:pPr>
            <a:r>
              <a:rPr lang="tr-TR"/>
              <a:t>Uygulama </a:t>
            </a:r>
            <a:r>
              <a:rPr lang="tr-TR">
                <a:latin typeface="Courier New"/>
              </a:rPr>
              <a:t>otomotiv</a:t>
            </a:r>
            <a:r>
              <a:rPr lang="tr-TR"/>
              <a:t> sektöründe kullanılması amacı ile yapılmıştır.</a:t>
            </a:r>
            <a:endParaRPr/>
          </a:p>
          <a:p>
            <a:pPr marL="342900">
              <a:defRPr/>
            </a:pPr>
            <a:r>
              <a:rPr lang="tr-TR"/>
              <a:t>Uygulamanın kullanıcı hedef kitlesi; oto sanayide yer alan, motor tamiri üzerine çalışan oto tamirciler ve onların müşterileri olarak belirlenmiştir.</a:t>
            </a:r>
            <a:endParaRPr lang="tr-TR" sz="1800"/>
          </a:p>
          <a:p>
            <a:pPr marL="342900">
              <a:defRPr/>
            </a:pPr>
            <a:endParaRPr lang="tr-TR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Uygulamanın Yapılma Sebepleri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745431" y="1275271"/>
            <a:ext cx="10966782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>
              <a:spcBef>
                <a:spcPts val="0"/>
              </a:spcBef>
              <a:defRPr/>
            </a:pPr>
            <a:r>
              <a:rPr lang="tr-TR"/>
              <a:t>Oto tamirciler, müşterilerinin araçlarına bakım yapılması sonucunda müşteriyi; aracına yapılan bakımlar, değiştirilen mekanik parçalar, aracın anlık kilometresi, aracın bir sonraki bakımda gelmesi gereken kilometre detayları hakkında bilgilendirmek amacıyla bir bakım kartı vermesi gerekmektedir.</a:t>
            </a:r>
            <a:endParaRPr lang="tr-TR" sz="1800"/>
          </a:p>
          <a:p>
            <a:pPr marL="342900">
              <a:spcBef>
                <a:spcPts val="0"/>
              </a:spcBef>
              <a:defRPr/>
            </a:pPr>
            <a:r>
              <a:rPr lang="tr-TR"/>
              <a:t>Uygulama, bakım kartında yer alan bilgilerin tamamen dijital bir mobil ortamında tutulmasına imkan sağlıyor. Bu sayede;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                 - Müşterilerin bakım kartlarını kaybedebilir olmaları,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                 - Teknoloji çağında kullanıcıların bir karta bakmak yerine daha kolay ulaşılabilir olan  mobil telefonları üzerinden araçlarına yapılan bakımları görememeleri,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                 - Araçlar, bir sonraki bakıma geldiklerinde bakım kartı kayıp ise önceki yapılan bakımların bilinmemesi sebebiyle ortaya çıkabilecek olan problemler,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                 - Oto tamirciler için eğer ayrıca bir müşteri kayıt sistem kullanmıyorlarsa müşterilerini sistematik olarak bilmemeleri ve müşterilerinin telefon numaralarını kayıt eden telefonda problem çıkması durumunda bütün müşteri telefonlarının kaybedilmesi,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                - Her bir bakım kartı için ortaya çıkan maliyet,</a:t>
            </a:r>
            <a:endParaRPr/>
          </a:p>
          <a:p>
            <a:pPr marL="0" indent="0">
              <a:spcBef>
                <a:spcPts val="0"/>
              </a:spcBef>
              <a:buNone/>
              <a:defRPr/>
            </a:pPr>
            <a:endParaRPr lang="tr-TR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yukarıda verilen problemlerin önüne geçilerek sistematik bir yapı oluşturulabilmektedir.</a:t>
            </a:r>
            <a:endParaRPr/>
          </a:p>
          <a:p>
            <a:pPr marL="342900">
              <a:spcBef>
                <a:spcPts val="0"/>
              </a:spcBef>
              <a:defRPr/>
            </a:pPr>
            <a:endParaRPr lang="tr-TR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9964450" cy="130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Uygulamanın Oto Tamirciye Sağladığı Yararlar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pPr>
            <a:endParaRPr lang="tr-TR"/>
          </a:p>
          <a:p>
            <a:pPr marL="342900">
              <a:defRPr/>
            </a:pPr>
            <a:r>
              <a:rPr lang="tr-TR"/>
              <a:t>Müşterilerinin araçlarına yapılan bakımları dijital </a:t>
            </a:r>
            <a:r>
              <a:rPr lang="tr-TR" sz="1800"/>
              <a:t>bir </a:t>
            </a:r>
            <a:r>
              <a:rPr lang="tr-TR"/>
              <a:t>ortamda görüntüleyebilmeleri </a:t>
            </a:r>
            <a:r>
              <a:rPr lang="tr-TR" sz="1800"/>
              <a:t>ve </a:t>
            </a:r>
            <a:r>
              <a:rPr lang="tr-TR"/>
              <a:t>bakımlar hakkındaki detaylara kolaylıkla ulaşabilmeleri,</a:t>
            </a:r>
            <a:endParaRPr lang="tr-TR" sz="1800"/>
          </a:p>
          <a:p>
            <a:pPr marL="342900">
              <a:defRPr/>
            </a:pPr>
            <a:r>
              <a:rPr lang="tr-TR"/>
              <a:t>Kolay bir biçimde yeni bakım kaydı oluşturabilmeleri,</a:t>
            </a:r>
            <a:endParaRPr/>
          </a:p>
          <a:p>
            <a:pPr marL="342900">
              <a:defRPr/>
            </a:pPr>
            <a:r>
              <a:rPr lang="tr-TR"/>
              <a:t>Müşterilerinin hepsini ayrıca bir “</a:t>
            </a:r>
            <a:r>
              <a:rPr lang="tr-TR">
                <a:latin typeface="Courier New"/>
              </a:rPr>
              <a:t>müşteri kayıt</a:t>
            </a:r>
            <a:r>
              <a:rPr lang="tr-TR"/>
              <a:t>” programına ihtiyaç duyulmadan kayıt altında tutabilmeleri,</a:t>
            </a:r>
            <a:endParaRPr/>
          </a:p>
          <a:p>
            <a:pPr marL="342900">
              <a:defRPr/>
            </a:pPr>
            <a:r>
              <a:rPr lang="tr-TR"/>
              <a:t>Ortaya çıkabilecek olan kart maliyetinin önüne geçmek</a:t>
            </a:r>
            <a:endParaRPr lang="tr-TR" sz="1800"/>
          </a:p>
          <a:p>
            <a:pPr marL="0" indent="0">
              <a:buNone/>
              <a:defRPr/>
            </a:pPr>
            <a:r>
              <a:rPr lang="tr-TR"/>
              <a:t>oto tamirciye sağladığı yararlar arasında gösterilebilmektedir.</a:t>
            </a:r>
            <a:endParaRPr/>
          </a:p>
          <a:p>
            <a:pPr marL="342900">
              <a:defRPr/>
            </a:pPr>
            <a:endParaRPr lang="tr-TR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10345450" cy="130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Uygulamanın Müşteriye Sağladığı Yararlar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>
              <a:spcBef>
                <a:spcPts val="0"/>
              </a:spcBef>
              <a:spcAft>
                <a:spcPts val="0"/>
              </a:spcAft>
              <a:buSzPts val="1800"/>
              <a:buChar char=""/>
              <a:defRPr/>
            </a:pPr>
            <a:endParaRPr lang="tr-TR" sz="1800"/>
          </a:p>
          <a:p>
            <a:pPr marL="342900">
              <a:spcBef>
                <a:spcPts val="0"/>
              </a:spcBef>
              <a:defRPr/>
            </a:pPr>
            <a:r>
              <a:rPr lang="tr-TR"/>
              <a:t>Araçlarına yapılan bakımların kayıtlarına, bir kart yoluyla değil dijital olarak mobil telefonları üzerinden rahatlıkla ulaşabilmeleri,</a:t>
            </a:r>
            <a:endParaRPr lang="tr-TR" sz="1800"/>
          </a:p>
          <a:p>
            <a:pPr marL="342900">
              <a:spcBef>
                <a:spcPts val="0"/>
              </a:spcBef>
              <a:defRPr/>
            </a:pPr>
            <a:r>
              <a:rPr lang="tr-TR"/>
              <a:t>Araçlarına uygulanan bakımlara; değiştirilen parçalara, araçlarının bakım yapılan kilometresine ve bir sonraki bakım kilometresine ulaşabilmeleri,</a:t>
            </a:r>
            <a:endParaRPr/>
          </a:p>
          <a:p>
            <a:pPr marL="342900">
              <a:spcBef>
                <a:spcPts val="0"/>
              </a:spcBef>
              <a:defRPr/>
            </a:pPr>
            <a:r>
              <a:rPr lang="tr-TR"/>
              <a:t>Araçlarının markasının ve modelinin tutulması sebebiyle birden fazla araca sahip olan müşterilerin tek bir uygulama üzerinden bütün araçlarının bakım kayıtlarına ulaşabilmeleri</a:t>
            </a:r>
            <a:endParaRPr lang="tr-TR" sz="1800"/>
          </a:p>
          <a:p>
            <a:pPr marL="0" indent="0">
              <a:spcBef>
                <a:spcPts val="0"/>
              </a:spcBef>
              <a:buNone/>
              <a:defRPr/>
            </a:pPr>
            <a:endParaRPr lang="tr-TR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tr-TR"/>
              <a:t>müşteriye sağladığı yararlar arasında gösterilebilmektedir.</a:t>
            </a:r>
            <a:endParaRPr/>
          </a:p>
          <a:p>
            <a:pPr marL="342900">
              <a:defRPr/>
            </a:pPr>
            <a:endParaRPr lang="tr-TR"/>
          </a:p>
          <a:p>
            <a:pPr marL="0" indent="0">
              <a:buNone/>
              <a:defRPr/>
            </a:pPr>
            <a:endParaRPr lang="tr-T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1" name="Google Shape;221;p6" hidden="0"/>
          <p:cNvSpPr txBox="1">
            <a:spLocks noGrp="1"/>
          </p:cNvSpPr>
          <p:nvPr isPhoto="0" userDrawn="0">
            <p:ph type="title" hasCustomPrompt="0"/>
          </p:nvPr>
        </p:nvSpPr>
        <p:spPr bwMode="auto">
          <a:xfrm>
            <a:off x="1311579" y="417076"/>
            <a:ext cx="8911687" cy="128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ctr">
              <a:buSzPts val="3600"/>
              <a:defRPr/>
            </a:pPr>
            <a:r>
              <a:rPr lang="tr-TR" b="1"/>
              <a:t>Firebase</a:t>
            </a:r>
            <a:r>
              <a:rPr lang="tr-TR" b="1"/>
              <a:t> Nedir?</a:t>
            </a:r>
            <a:endParaRPr/>
          </a:p>
        </p:txBody>
      </p:sp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sp>
        <p:nvSpPr>
          <p:cNvPr id="223" name="Google Shape;223;p6" hidden="0"/>
          <p:cNvSpPr txBox="1">
            <a:spLocks noGrp="1"/>
          </p:cNvSpPr>
          <p:nvPr isPhoto="0" userDrawn="0">
            <p:ph type="body" idx="1" hasCustomPrompt="0"/>
          </p:nvPr>
        </p:nvSpPr>
        <p:spPr bwMode="auto">
          <a:xfrm>
            <a:off x="1788167" y="1275271"/>
            <a:ext cx="78486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pPr>
            <a:endParaRPr lang="tr-TR" sz="1800"/>
          </a:p>
          <a:p>
            <a:pPr marL="285750" indent="-285750">
              <a:lnSpc>
                <a:spcPct val="90000"/>
              </a:lnSpc>
              <a:spcBef>
                <a:spcPts val="999"/>
              </a:spcBef>
              <a:buFont typeface="Arial,Sans-Serif"/>
              <a:defRPr/>
            </a:pPr>
            <a:r>
              <a:rPr lang="tr-TR">
                <a:latin typeface="Courier New"/>
              </a:rPr>
              <a:t>Firebase</a:t>
            </a:r>
            <a:r>
              <a:rPr lang="tr-TR"/>
              <a:t>, </a:t>
            </a:r>
            <a:r>
              <a:rPr lang="tr-TR" sz="1800"/>
              <a:t>Google tarafından mobil ve </a:t>
            </a:r>
            <a:r>
              <a:rPr lang="tr-TR"/>
              <a:t>web uygulamaları oluşturmak </a:t>
            </a:r>
            <a:r>
              <a:rPr lang="tr-TR" sz="1800"/>
              <a:t>için </a:t>
            </a:r>
            <a:r>
              <a:rPr lang="tr-TR"/>
              <a:t>geliştirilmiş </a:t>
            </a:r>
            <a:r>
              <a:rPr lang="tr-TR" sz="1800"/>
              <a:t>bir </a:t>
            </a:r>
            <a:r>
              <a:rPr lang="tr-TR"/>
              <a:t>platformdur</a:t>
            </a:r>
            <a:r>
              <a:rPr lang="tr-TR" sz="1800"/>
              <a:t>.</a:t>
            </a:r>
            <a:endParaRPr lang="tr-TR"/>
          </a:p>
          <a:p>
            <a:pPr marL="285750" indent="-285750">
              <a:lnSpc>
                <a:spcPct val="90000"/>
              </a:lnSpc>
              <a:spcBef>
                <a:spcPts val="999"/>
              </a:spcBef>
              <a:buFont typeface="Arial,Sans-Serif"/>
              <a:buChar char=""/>
              <a:defRPr/>
            </a:pPr>
            <a:r>
              <a:rPr lang="tr-TR">
                <a:latin typeface="Courier New"/>
              </a:rPr>
              <a:t>Firebase</a:t>
            </a:r>
            <a:r>
              <a:rPr lang="tr-TR"/>
              <a:t>; gerçek zamanlı </a:t>
            </a:r>
            <a:r>
              <a:rPr lang="tr-TR"/>
              <a:t>veritabanı</a:t>
            </a:r>
            <a:r>
              <a:rPr lang="tr-TR"/>
              <a:t>, bulut depolama, kimlik doğrulama, kilitlenme raporlaması, makine öğrenimi, uzaktan yapılandırma ve statik dosyalar için barındırma gibi “</a:t>
            </a:r>
            <a:r>
              <a:rPr lang="tr-TR">
                <a:latin typeface="Courier New"/>
              </a:rPr>
              <a:t>backend</a:t>
            </a:r>
            <a:r>
              <a:rPr lang="tr-TR"/>
              <a:t>” hizmetleri sağlayan bir uygulama geliştirme platformudur. </a:t>
            </a:r>
            <a:endParaRPr/>
          </a:p>
          <a:p>
            <a:pPr marL="0" lvl="0" indent="0" algn="l">
              <a:spcBef>
                <a:spcPts val="1000"/>
              </a:spcBef>
              <a:spcAft>
                <a:spcPts val="0"/>
              </a:spcAft>
              <a:buSzPts val="1800"/>
              <a:buNone/>
              <a:defRPr/>
            </a:pPr>
            <a:endParaRPr sz="1800" b="1"/>
          </a:p>
        </p:txBody>
      </p:sp>
      <p:pic>
        <p:nvPicPr>
          <p:cNvPr id="3" name="Resim 2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>
            <a:off x="7269972" y="4151544"/>
            <a:ext cx="3983877" cy="1991938"/>
          </a:xfrm>
          <a:prstGeom prst="rect">
            <a:avLst/>
          </a:prstGeom>
          <a:ln>
            <a:noFill/>
          </a:ln>
          <a:effectLst>
            <a:outerShdw blurRad="292100" dist="139700" dir="2700000" rotWithShape="0" algn="tl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2" name="Google Shape;222;p6" hidden="0"/>
          <p:cNvSpPr txBox="1">
            <a:spLocks noGrp="1"/>
          </p:cNvSpPr>
          <p:nvPr isPhoto="0" userDrawn="0">
            <p:ph type="sldNum" idx="12" hasCustomPrompt="0"/>
          </p:nvPr>
        </p:nvSpPr>
        <p:spPr bwMode="auto">
          <a:xfrm>
            <a:off x="531812" y="787782"/>
            <a:ext cx="77976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tr-TR"/>
              <a:t/>
            </a:fld>
            <a:endParaRPr lang="tr-TR"/>
          </a:p>
        </p:txBody>
      </p:sp>
      <p:pic>
        <p:nvPicPr>
          <p:cNvPr id="7" name="Resim 6" descr="metin içeren bir resim&#10;&#10;Açıklama otomatik olarak oluşturuldu" hidden="0"/>
          <p:cNvPicPr>
            <a:picLocks noChangeAspect="1"/>
          </p:cNvPicPr>
          <p:nvPr isPhoto="0" userDrawn="0"/>
        </p:nvPicPr>
        <p:blipFill>
          <a:blip r:embed="rId2"/>
          <a:srcRect l="2077" t="11487" r="10656" b="11947"/>
          <a:stretch/>
        </p:blipFill>
        <p:spPr bwMode="auto">
          <a:xfrm>
            <a:off x="920449" y="1342439"/>
            <a:ext cx="10639243" cy="52507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Duman">
  <a:themeElements>
    <a:clrScheme name="Wisp">
      <a:dk1>
        <a:srgbClr val="000000"/>
      </a:dk1>
      <a:lt1>
        <a:srgbClr val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ONLYOFFICE/7.1.0.215</Application>
  <DocSecurity>0</DocSecurity>
  <PresentationFormat>Widescreen</PresentationFormat>
  <Paragraphs>0</Paragraphs>
  <Slides>23</Slides>
  <Notes>23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Brothers Car Service Uygulaması </dc:title>
  <dc:subject/>
  <dc:creator/>
  <cp:keywords/>
  <dc:description/>
  <dc:identifier/>
  <dc:language/>
  <cp:lastModifiedBy/>
  <cp:revision>230</cp:revision>
  <dcterms:created xsi:type="dcterms:W3CDTF">2012-12-03T06:56:55Z</dcterms:created>
  <dcterms:modified xsi:type="dcterms:W3CDTF">2022-06-02T15:56:05Z</dcterms:modified>
  <cp:category/>
  <cp:contentStatus/>
  <cp:version/>
</cp:coreProperties>
</file>